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3" r:id="rId2"/>
    <p:sldId id="347" r:id="rId3"/>
    <p:sldId id="349" r:id="rId4"/>
    <p:sldId id="269" r:id="rId5"/>
    <p:sldId id="270" r:id="rId6"/>
    <p:sldId id="738" r:id="rId7"/>
    <p:sldId id="351" r:id="rId8"/>
    <p:sldId id="348" r:id="rId9"/>
    <p:sldId id="338" r:id="rId10"/>
    <p:sldId id="319" r:id="rId11"/>
    <p:sldId id="322" r:id="rId12"/>
    <p:sldId id="736" r:id="rId13"/>
    <p:sldId id="672" r:id="rId14"/>
    <p:sldId id="331" r:id="rId15"/>
    <p:sldId id="334" r:id="rId16"/>
    <p:sldId id="676" r:id="rId17"/>
    <p:sldId id="335" r:id="rId18"/>
    <p:sldId id="671" r:id="rId19"/>
    <p:sldId id="332" r:id="rId20"/>
    <p:sldId id="675" r:id="rId21"/>
    <p:sldId id="330" r:id="rId22"/>
    <p:sldId id="329" r:id="rId23"/>
    <p:sldId id="340" r:id="rId24"/>
    <p:sldId id="670" r:id="rId25"/>
    <p:sldId id="350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13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talks:jobTalk2015_2016:SF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11573925007"/>
          <c:y val="4.3993231810490703E-2"/>
          <c:w val="0.81995214120539806"/>
          <c:h val="0.75855629721411699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stuff!$A$3</c:f>
              <c:strCache>
                <c:ptCount val="1"/>
                <c:pt idx="0">
                  <c:v>Positive Selection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stuff!$A$4:$J$4</c:f>
              <c:numCache>
                <c:formatCode>General</c:formatCode>
                <c:ptCount val="10"/>
                <c:pt idx="0">
                  <c:v>0.51500000000000001</c:v>
                </c:pt>
                <c:pt idx="1">
                  <c:v>7.8E-2</c:v>
                </c:pt>
                <c:pt idx="2">
                  <c:v>0.03</c:v>
                </c:pt>
                <c:pt idx="3">
                  <c:v>1.7000000000000001E-2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1.7000000000000001E-2</c:v>
                </c:pt>
                <c:pt idx="7">
                  <c:v>3.1E-2</c:v>
                </c:pt>
                <c:pt idx="8">
                  <c:v>6.9000000000000006E-2</c:v>
                </c:pt>
                <c:pt idx="9">
                  <c:v>0.22800000000000001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DA-1848-8C15-820AAB35CD16}"/>
            </c:ext>
          </c:extLst>
        </c:ser>
        <c:ser>
          <c:idx val="1"/>
          <c:order val="1"/>
          <c:tx>
            <c:strRef>
              <c:f>stuff!$A$1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stuff!$A$2:$J$2</c:f>
              <c:numCache>
                <c:formatCode>General</c:formatCode>
                <c:ptCount val="10"/>
                <c:pt idx="0">
                  <c:v>0.34100000000000003</c:v>
                </c:pt>
                <c:pt idx="1">
                  <c:v>0.16900000000000001</c:v>
                </c:pt>
                <c:pt idx="2">
                  <c:v>0.115</c:v>
                </c:pt>
                <c:pt idx="3">
                  <c:v>8.5999999999999993E-2</c:v>
                </c:pt>
                <c:pt idx="4">
                  <c:v>6.9000000000000006E-2</c:v>
                </c:pt>
                <c:pt idx="5">
                  <c:v>5.7000000000000002E-2</c:v>
                </c:pt>
                <c:pt idx="6">
                  <c:v>4.9000000000000002E-2</c:v>
                </c:pt>
                <c:pt idx="7">
                  <c:v>4.3999999999999997E-2</c:v>
                </c:pt>
                <c:pt idx="8">
                  <c:v>3.7999999999999999E-2</c:v>
                </c:pt>
                <c:pt idx="9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DA-1848-8C15-820AAB35C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0737672"/>
        <c:axId val="2120743368"/>
      </c:barChart>
      <c:catAx>
        <c:axId val="2120737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 (n=11)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20743368"/>
        <c:crosses val="autoZero"/>
        <c:auto val="1"/>
        <c:lblAlgn val="ctr"/>
        <c:lblOffset val="100"/>
        <c:noMultiLvlLbl val="0"/>
      </c:catAx>
      <c:valAx>
        <c:axId val="2120743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20737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960981178467899"/>
          <c:y val="0.30005782272139803"/>
          <c:w val="0.30394857009044901"/>
          <c:h val="0.33519698171888601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700" b="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EB47C-D0E0-4747-A7B1-845B3E27835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1BD5F-5F90-394E-96C2-FFFB391EB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in </a:t>
            </a:r>
            <a:r>
              <a:rPr lang="en-US" dirty="0" err="1"/>
              <a:t>GillespieLand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1BD5F-5F90-394E-96C2-FFFB391EB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2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8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2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E2AC-A13C-114A-B7FA-9DA1C788CE8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1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selection and adaptation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Schrider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295691" y="6027003"/>
            <a:ext cx="8483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/>
              <a:t>UFPR</a:t>
            </a:r>
          </a:p>
          <a:p>
            <a:pPr algn="r"/>
            <a:r>
              <a:rPr lang="en-US" sz="2400" dirty="0">
                <a:effectLst/>
              </a:rPr>
              <a:t>2024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992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Sweeps produce low- and high-frequency derived alleles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725" y="22169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725" y="24455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6725" y="26741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6725" y="29086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6725" y="31372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725" y="33658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25" y="36010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725" y="38296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725" y="40641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725" y="42927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5" y="45213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2066929" y="212898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9125" y="23706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064133" y="25992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0669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066925" y="30564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7715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076325" y="35136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66925" y="37422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521333" y="39843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19125" y="39843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76325" y="39843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9933" y="39830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673733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066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04925" y="44402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10413" y="44402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24125" y="328376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43325" y="22152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43325" y="24438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43325" y="26724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43325" y="33641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43325" y="35992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43325" y="38278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3325" y="42909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43325" y="45195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895725" y="23689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5343525" y="37405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581525" y="443853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187013" y="443853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00725" y="328202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0725" y="328376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67525" y="29069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67525" y="31355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867525" y="33641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67525" y="35992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67525" y="38278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67525" y="40623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867525" y="42909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67525" y="45195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797933" y="42129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957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352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4797933" y="35123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8957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43529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97933" y="25844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895725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52925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1888821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6725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743325" y="29086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43325" y="31372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>
            <a:off x="53435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343525" y="30564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165421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43325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97933" y="21272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895725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4352925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4112133" y="2127250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34484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166741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4989549" y="41489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922133" y="39826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7019925" y="39826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7477125" y="39826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922133" y="42129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7019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4771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922133" y="35123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0199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74771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46904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8290941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8113749" y="41489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7922133" y="44415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6867525" y="444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7477125" y="444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7922133" y="30551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477125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922133" y="37409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0199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4771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7922133" y="282787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70199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4771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846904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8290941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8113749" y="276387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922133" y="328507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70199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4771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006413" y="43775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4677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274789" y="36917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743325" y="4066992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spect="1"/>
          </p:cNvSpPr>
          <p:nvPr/>
        </p:nvSpPr>
        <p:spPr>
          <a:xfrm>
            <a:off x="4797933" y="39872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3895725" y="398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4352925" y="398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5026533" y="39859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5023784" y="35137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5023784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5023784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67525" y="22179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867525" y="24465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867525" y="26751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spect="1"/>
          </p:cNvSpPr>
          <p:nvPr/>
        </p:nvSpPr>
        <p:spPr>
          <a:xfrm>
            <a:off x="7922133" y="258719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019925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7477125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922133" y="212999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019925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7477125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7236333" y="2129999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147984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147984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7922133" y="2366306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019925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77125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8147984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147984" y="35137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147984" y="30565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147984" y="329289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147984" y="444588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8147984" y="398868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4797933" y="328484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3895725" y="328484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4352925" y="328484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5023784" y="32862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7017445" y="30502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3872" y="5697481"/>
            <a:ext cx="2171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Cut to the tape!</a:t>
            </a:r>
          </a:p>
        </p:txBody>
      </p:sp>
    </p:spTree>
    <p:extLst>
      <p:ext uri="{BB962C8B-B14F-4D97-AF65-F5344CB8AC3E}">
        <p14:creationId xmlns:p14="http://schemas.microsoft.com/office/powerpoint/2010/main" val="19675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38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One way to find sweeps: use the SFS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24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the allele frequencies surrounding a focal site to those expected under neutrality.</a:t>
            </a: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(2005), Williamson et al. (2007)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168" y="5380934"/>
            <a:ext cx="901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humans: positive selection on pigmentation, central nervous system development, immune function, olfactory receptors, and more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238744"/>
              </p:ext>
            </p:extLst>
          </p:nvPr>
        </p:nvGraphicFramePr>
        <p:xfrm>
          <a:off x="1892695" y="2366238"/>
          <a:ext cx="5066299" cy="301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673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334"/>
            <a:ext cx="9144000" cy="562707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F589625-66BA-DF9D-9574-0A4D4F1674C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SweepFinder!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F335A-D5F4-2D33-E7A2-ECEF3AE50F0C}"/>
              </a:ext>
            </a:extLst>
          </p:cNvPr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</a:t>
            </a:r>
          </a:p>
        </p:txBody>
      </p:sp>
    </p:spTree>
    <p:extLst>
      <p:ext uri="{BB962C8B-B14F-4D97-AF65-F5344CB8AC3E}">
        <p14:creationId xmlns:p14="http://schemas.microsoft.com/office/powerpoint/2010/main" val="255612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Strong selection on skin pigmentation in Europeans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4AE80-089B-58D4-77A8-355775F8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4" b="1064"/>
          <a:stretch/>
        </p:blipFill>
        <p:spPr>
          <a:xfrm>
            <a:off x="0" y="1863524"/>
            <a:ext cx="9144000" cy="43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local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recent selection may cause allele frequencies to differ among populations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could tells us about how selective pressures/responses differ across populations</a:t>
            </a:r>
          </a:p>
        </p:txBody>
      </p:sp>
    </p:spTree>
    <p:extLst>
      <p:ext uri="{BB962C8B-B14F-4D97-AF65-F5344CB8AC3E}">
        <p14:creationId xmlns:p14="http://schemas.microsoft.com/office/powerpoint/2010/main" val="271703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baseline="-25000" dirty="0"/>
              <a:t>ST</a:t>
            </a:r>
            <a:r>
              <a:rPr lang="en-US" dirty="0"/>
              <a:t> and local adaptation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760854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1985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386121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6718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47252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96718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3150027" y="2767877"/>
            <a:ext cx="1477833" cy="2353082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7747" y="5116305"/>
            <a:ext cx="499311" cy="79972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4621985" y="2767877"/>
            <a:ext cx="1741118" cy="277354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 flipH="1">
            <a:off x="6150504" y="5544197"/>
            <a:ext cx="212600" cy="21576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 flipH="1">
            <a:off x="2886816" y="5120964"/>
            <a:ext cx="264362" cy="420929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890273" y="5541893"/>
            <a:ext cx="260905" cy="36718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H="1">
            <a:off x="2753320" y="5541893"/>
            <a:ext cx="136953" cy="21806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6363103" y="5544197"/>
            <a:ext cx="229056" cy="36487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52512" y="6014900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75703" y="6021308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1458" y="1706792"/>
            <a:ext cx="3661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4" indent="0" algn="ctr">
              <a:buNone/>
            </a:pP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–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Within</a:t>
            </a:r>
            <a:r>
              <a:rPr lang="en-US" sz="3600" dirty="0">
                <a:latin typeface="Times New Roman"/>
                <a:cs typeface="Times New Roman"/>
              </a:rPr>
              <a:t>) /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83163" y="2353123"/>
            <a:ext cx="210507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99AE2BB-6069-779E-04ED-B6116E578A5D}"/>
              </a:ext>
            </a:extLst>
          </p:cNvPr>
          <p:cNvGrpSpPr/>
          <p:nvPr/>
        </p:nvGrpSpPr>
        <p:grpSpPr>
          <a:xfrm>
            <a:off x="3717492" y="2609496"/>
            <a:ext cx="1968325" cy="3167077"/>
            <a:chOff x="3717492" y="2609496"/>
            <a:chExt cx="1968325" cy="31670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982C10-E053-A2AB-F4A2-024E61BE18A6}"/>
                </a:ext>
              </a:extLst>
            </p:cNvPr>
            <p:cNvSpPr/>
            <p:nvPr/>
          </p:nvSpPr>
          <p:spPr>
            <a:xfrm rot="1983517">
              <a:off x="3717492" y="2641476"/>
              <a:ext cx="342900" cy="26310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C8B692-4CA0-7FC2-399C-60B9BEC90488}"/>
                </a:ext>
              </a:extLst>
            </p:cNvPr>
            <p:cNvSpPr/>
            <p:nvPr/>
          </p:nvSpPr>
          <p:spPr>
            <a:xfrm rot="19642597">
              <a:off x="5342917" y="2609496"/>
              <a:ext cx="342900" cy="31670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baseline="-25000" dirty="0"/>
              <a:t>ST</a:t>
            </a:r>
            <a:r>
              <a:rPr lang="en-US" dirty="0"/>
              <a:t> and local adaptation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760854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1985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386121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6718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47252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96718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3150027" y="2767877"/>
            <a:ext cx="1477833" cy="2353082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7747" y="5116305"/>
            <a:ext cx="499311" cy="79972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4621985" y="2767877"/>
            <a:ext cx="2224278" cy="3543205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 flipH="1">
            <a:off x="6655910" y="6345782"/>
            <a:ext cx="212600" cy="21576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 flipH="1">
            <a:off x="2886816" y="5120964"/>
            <a:ext cx="264362" cy="420929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890273" y="5541893"/>
            <a:ext cx="260905" cy="36718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H="1">
            <a:off x="2753320" y="5541893"/>
            <a:ext cx="136953" cy="21806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6846263" y="6313854"/>
            <a:ext cx="169187" cy="26950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52512" y="6014900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01463" y="6290602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1458" y="1706792"/>
            <a:ext cx="3661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4" indent="0" algn="ctr">
              <a:buNone/>
            </a:pP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–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Within</a:t>
            </a:r>
            <a:r>
              <a:rPr lang="en-US" sz="3600" dirty="0">
                <a:latin typeface="Times New Roman"/>
                <a:cs typeface="Times New Roman"/>
              </a:rPr>
              <a:t>) /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83163" y="2353123"/>
            <a:ext cx="210507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FDC0EA-F70F-BA5D-829E-EFEFC73914CA}"/>
              </a:ext>
            </a:extLst>
          </p:cNvPr>
          <p:cNvSpPr txBox="1"/>
          <p:nvPr/>
        </p:nvSpPr>
        <p:spPr>
          <a:xfrm>
            <a:off x="7233905" y="5559277"/>
            <a:ext cx="1374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Accelerated evolution in population 2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97129E1-1D27-F29A-6833-5D38A7F595F1}"/>
              </a:ext>
            </a:extLst>
          </p:cNvPr>
          <p:cNvSpPr/>
          <p:nvPr/>
        </p:nvSpPr>
        <p:spPr>
          <a:xfrm>
            <a:off x="7015450" y="5541893"/>
            <a:ext cx="172428" cy="1134054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F5F0E6-B270-A9BF-107D-093BCC324B05}"/>
              </a:ext>
            </a:extLst>
          </p:cNvPr>
          <p:cNvGrpSpPr/>
          <p:nvPr/>
        </p:nvGrpSpPr>
        <p:grpSpPr>
          <a:xfrm>
            <a:off x="3717492" y="2539315"/>
            <a:ext cx="2208144" cy="4056753"/>
            <a:chOff x="3717492" y="2539315"/>
            <a:chExt cx="2208144" cy="40567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F02616-64D2-7AC7-19B2-A167681EB7F2}"/>
                </a:ext>
              </a:extLst>
            </p:cNvPr>
            <p:cNvSpPr/>
            <p:nvPr/>
          </p:nvSpPr>
          <p:spPr>
            <a:xfrm rot="1983517">
              <a:off x="3717492" y="2641476"/>
              <a:ext cx="342900" cy="26310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80A0E6-5A03-824F-ED7E-4DDC2FF6C901}"/>
                </a:ext>
              </a:extLst>
            </p:cNvPr>
            <p:cNvSpPr/>
            <p:nvPr/>
          </p:nvSpPr>
          <p:spPr>
            <a:xfrm rot="19642597">
              <a:off x="5582736" y="2539315"/>
              <a:ext cx="342900" cy="40567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1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Elevated </a:t>
            </a:r>
            <a:r>
              <a:rPr lang="en-US" sz="3600" i="1" dirty="0"/>
              <a:t>F</a:t>
            </a:r>
            <a:r>
              <a:rPr lang="en-US" sz="3600" baseline="-25000" dirty="0"/>
              <a:t>ST</a:t>
            </a:r>
            <a:r>
              <a:rPr lang="en-US" sz="3600" dirty="0"/>
              <a:t> at nonsynonymous sites in humans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3714" y="6478646"/>
            <a:ext cx="213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Barreiro et al. (2008)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84" y="1600199"/>
            <a:ext cx="4440950" cy="50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4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96A3F-7891-228E-B9D0-2DA06925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27"/>
            <a:ext cx="9144000" cy="5451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Elevated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</a:t>
            </a:r>
            <a:r>
              <a:rPr lang="en-US"/>
              <a:t>at a lactase </a:t>
            </a:r>
            <a:r>
              <a:rPr lang="en-US" dirty="0"/>
              <a:t>persistence SNP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DFC83-E6CD-0409-171F-C6AD1AB4B0DD}"/>
              </a:ext>
            </a:extLst>
          </p:cNvPr>
          <p:cNvSpPr txBox="1"/>
          <p:nvPr/>
        </p:nvSpPr>
        <p:spPr>
          <a:xfrm>
            <a:off x="5722294" y="6488668"/>
            <a:ext cx="34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popgen.uchicago.edu</a:t>
            </a:r>
            <a:r>
              <a:rPr lang="en-US" dirty="0"/>
              <a:t>/</a:t>
            </a:r>
            <a:r>
              <a:rPr lang="en-US" dirty="0" err="1"/>
              <a:t>ggv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2BF21-D556-F9BB-34CA-6FBBCC90B738}"/>
              </a:ext>
            </a:extLst>
          </p:cNvPr>
          <p:cNvSpPr txBox="1"/>
          <p:nvPr/>
        </p:nvSpPr>
        <p:spPr>
          <a:xfrm>
            <a:off x="0" y="6483654"/>
            <a:ext cx="238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version: hg19</a:t>
            </a:r>
          </a:p>
        </p:txBody>
      </p:sp>
    </p:spTree>
    <p:extLst>
      <p:ext uri="{BB962C8B-B14F-4D97-AF65-F5344CB8AC3E}">
        <p14:creationId xmlns:p14="http://schemas.microsoft.com/office/powerpoint/2010/main" val="26777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adaptation in </a:t>
            </a:r>
            <a:r>
              <a:rPr lang="en-US" i="1" dirty="0"/>
              <a:t>Drosophila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5468" y="6478646"/>
            <a:ext cx="228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Reinhardt et al.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02" y="1432066"/>
            <a:ext cx="6271601" cy="50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</a:t>
            </a:r>
            <a:r>
              <a:rPr lang="en-US" i="1" dirty="0" err="1"/>
              <a:t>medionigra</a:t>
            </a:r>
            <a:r>
              <a:rPr lang="en-US" dirty="0"/>
              <a:t> allele in the European scarlet tiger moth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" y="2409171"/>
            <a:ext cx="2362311" cy="2525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52" y="1886056"/>
            <a:ext cx="6716948" cy="3852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1" y="5783210"/>
            <a:ext cx="9079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Can we infer whether this trend is driven by natural selection?</a:t>
            </a:r>
          </a:p>
        </p:txBody>
      </p:sp>
    </p:spTree>
    <p:extLst>
      <p:ext uri="{BB962C8B-B14F-4D97-AF65-F5344CB8AC3E}">
        <p14:creationId xmlns:p14="http://schemas.microsoft.com/office/powerpoint/2010/main" val="183382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massive duplication differentiated between Queensland and Tasmania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AE71F-706C-E729-96DE-A92EEB82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179512"/>
            <a:ext cx="78994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A253CEC-66CD-20C7-761B-3685F12C2B83}"/>
              </a:ext>
            </a:extLst>
          </p:cNvPr>
          <p:cNvSpPr/>
          <p:nvPr/>
        </p:nvSpPr>
        <p:spPr>
          <a:xfrm rot="5400000">
            <a:off x="4702366" y="930466"/>
            <a:ext cx="329141" cy="2359065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080D-0464-CED6-E0D0-4355A16B142F}"/>
              </a:ext>
            </a:extLst>
          </p:cNvPr>
          <p:cNvSpPr txBox="1"/>
          <p:nvPr/>
        </p:nvSpPr>
        <p:spPr>
          <a:xfrm>
            <a:off x="4404309" y="163480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kb </a:t>
            </a:r>
          </a:p>
        </p:txBody>
      </p:sp>
    </p:spTree>
    <p:extLst>
      <p:ext uri="{BB962C8B-B14F-4D97-AF65-F5344CB8AC3E}">
        <p14:creationId xmlns:p14="http://schemas.microsoft.com/office/powerpoint/2010/main" val="219207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selective sweeps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85800" y="1219200"/>
            <a:ext cx="3428999" cy="2452448"/>
            <a:chOff x="380999" y="2859880"/>
            <a:chExt cx="3733799" cy="1878276"/>
          </a:xfrm>
        </p:grpSpPr>
        <p:grpSp>
          <p:nvGrpSpPr>
            <p:cNvPr id="6" name="Group 5"/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1981202" y="3657600"/>
              <a:ext cx="1066798" cy="108055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1295399" y="2758140"/>
            <a:ext cx="609600" cy="914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8598" y="39624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8598" y="41910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8598" y="44196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38598" y="46482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38598" y="48768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1843398" y="38862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833998" y="41148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288406" y="434231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43398" y="434231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17006" y="43409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517006" y="45695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841629" y="457091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133600" y="479785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602606" y="479785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xplosion 2 25"/>
          <p:cNvSpPr/>
          <p:nvPr/>
        </p:nvSpPr>
        <p:spPr>
          <a:xfrm>
            <a:off x="3962400" y="3505200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14800" y="27432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53200" y="39624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53200" y="44196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53200" y="46482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7303008" y="4349611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858000" y="434961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7531608" y="435559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03008" y="456907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858000" y="456907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7531608" y="457539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303008" y="388751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6858000" y="388751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7531608" y="38862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019800" y="1219199"/>
            <a:ext cx="2583625" cy="2453341"/>
            <a:chOff x="6179375" y="1219199"/>
            <a:chExt cx="2583625" cy="2453341"/>
          </a:xfrm>
        </p:grpSpPr>
        <p:grpSp>
          <p:nvGrpSpPr>
            <p:cNvPr id="41" name="Group 40"/>
            <p:cNvGrpSpPr/>
            <p:nvPr/>
          </p:nvGrpSpPr>
          <p:grpSpPr>
            <a:xfrm>
              <a:off x="6179375" y="1219199"/>
              <a:ext cx="2518266" cy="2453341"/>
              <a:chOff x="5410200" y="1219199"/>
              <a:chExt cx="3428999" cy="245334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410200" y="1219199"/>
                <a:ext cx="3428999" cy="2429880"/>
                <a:chOff x="2152655" y="3352803"/>
                <a:chExt cx="5010153" cy="2514605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/>
              <p:cNvCxnSpPr/>
              <p:nvPr/>
            </p:nvCxnSpPr>
            <p:spPr>
              <a:xfrm>
                <a:off x="6019799" y="2758140"/>
                <a:ext cx="609600" cy="914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8700605" y="3466283"/>
                <a:ext cx="2" cy="18217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8548205" y="3452477"/>
                <a:ext cx="156234" cy="19597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Explosion 2 41"/>
            <p:cNvSpPr/>
            <p:nvPr/>
          </p:nvSpPr>
          <p:spPr>
            <a:xfrm>
              <a:off x="8382000" y="3186594"/>
              <a:ext cx="381000" cy="30480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6553200" y="41910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>
            <a:spLocks noChangeAspect="1"/>
          </p:cNvSpPr>
          <p:nvPr/>
        </p:nvSpPr>
        <p:spPr>
          <a:xfrm>
            <a:off x="7848600" y="41148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6553200" y="4879549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7148202" y="48006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6617208" y="48006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64082" y="6172200"/>
            <a:ext cx="49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Hudson et al. (1994), </a:t>
            </a:r>
            <a:r>
              <a:rPr lang="en-US" dirty="0" err="1"/>
              <a:t>Sabeti</a:t>
            </a:r>
            <a:r>
              <a:rPr lang="en-US" dirty="0"/>
              <a:t> et al. (2001), </a:t>
            </a:r>
            <a:r>
              <a:rPr lang="en-US" dirty="0" err="1"/>
              <a:t>Voight</a:t>
            </a:r>
            <a:r>
              <a:rPr lang="en-US" dirty="0"/>
              <a:t> et al. (2006), </a:t>
            </a:r>
            <a:r>
              <a:rPr lang="en-US" dirty="0" err="1"/>
              <a:t>Ferrer-Admetlla</a:t>
            </a:r>
            <a:r>
              <a:rPr lang="en-US" dirty="0"/>
              <a:t> et al. (2014)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52415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Sweeps happen quickly, but if they occur often we could potentially catch some in the act!</a:t>
            </a:r>
          </a:p>
        </p:txBody>
      </p:sp>
    </p:spTree>
    <p:extLst>
      <p:ext uri="{BB962C8B-B14F-4D97-AF65-F5344CB8AC3E}">
        <p14:creationId xmlns:p14="http://schemas.microsoft.com/office/powerpoint/2010/main" val="141636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selective sweeps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87573" y="18080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87573" y="20366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87573" y="22652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875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875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87573" y="29569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87573" y="31920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87573" y="34206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7573" y="36551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7573" y="38837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87573" y="41123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3487777" y="17200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039973" y="1961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484981" y="2190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4877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4877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192373" y="28761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497173" y="3104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87773" y="3333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942181" y="35754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0399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971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170781" y="35741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094581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487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725773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331261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44973" y="287480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64173" y="18062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4173" y="20348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4173" y="22634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64173" y="29552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64173" y="31903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4173" y="34189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4173" y="38820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64173" y="41106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5316573" y="1959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6764373" y="333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002373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5607861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18781" y="38040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3165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773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218781" y="310340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53165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7737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6218781" y="21754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3165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7737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33096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8875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1641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641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7643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67643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65862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1641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218781" y="171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53165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7737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5532981" y="171829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76569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587589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/>
          <p:cNvSpPr/>
          <p:nvPr/>
        </p:nvSpPr>
        <p:spPr>
          <a:xfrm>
            <a:off x="6410397" y="374002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5164173" y="365803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>
            <a:spLocks noChangeAspect="1"/>
          </p:cNvSpPr>
          <p:nvPr/>
        </p:nvSpPr>
        <p:spPr>
          <a:xfrm>
            <a:off x="6218781" y="357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53165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7737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6447381" y="357697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6444632" y="310483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6444632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6444632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218781" y="28758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3165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7737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6444632" y="287732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335830" y="4701221"/>
            <a:ext cx="4786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Haplotype diversity(der)</a:t>
            </a:r>
          </a:p>
          <a:p>
            <a:r>
              <a:rPr lang="en-US" sz="3600" dirty="0">
                <a:latin typeface="Times New Roman"/>
                <a:cs typeface="Times New Roman"/>
              </a:rPr>
              <a:t>Haplotype diversity(</a:t>
            </a:r>
            <a:r>
              <a:rPr lang="en-US" sz="3600" dirty="0" err="1">
                <a:latin typeface="Times New Roman"/>
                <a:cs typeface="Times New Roman"/>
              </a:rPr>
              <a:t>anc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335830" y="5365958"/>
            <a:ext cx="47868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4584" y="4347794"/>
            <a:ext cx="182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Hap div(</a:t>
            </a:r>
            <a:r>
              <a:rPr lang="en-US" sz="2400" i="1" dirty="0"/>
              <a:t>x</a:t>
            </a:r>
            <a:r>
              <a:rPr lang="en-US" sz="2400" dirty="0"/>
              <a:t>): probability that any two haplotypes bearing the </a:t>
            </a:r>
            <a:r>
              <a:rPr lang="en-US" sz="2400" i="1" dirty="0"/>
              <a:t>x</a:t>
            </a:r>
            <a:r>
              <a:rPr lang="en-US" sz="2400" dirty="0"/>
              <a:t> allele differ</a:t>
            </a:r>
          </a:p>
        </p:txBody>
      </p:sp>
    </p:spTree>
    <p:extLst>
      <p:ext uri="{BB962C8B-B14F-4D97-AF65-F5344CB8AC3E}">
        <p14:creationId xmlns:p14="http://schemas.microsoft.com/office/powerpoint/2010/main" val="38498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selective sweeps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87573" y="18080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87573" y="20366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87573" y="22652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875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875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87573" y="29569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87573" y="31920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87573" y="34206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7573" y="36551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7573" y="38837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87573" y="41123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3487777" y="17200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039973" y="1961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484981" y="2190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4877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4877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192373" y="28761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497173" y="3104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87773" y="3333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942181" y="35754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0399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971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170781" y="35741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094581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487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725773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331261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44973" y="287480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64173" y="18062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4173" y="20348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4173" y="22634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64173" y="29552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64173" y="31903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4173" y="34189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4173" y="38820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64173" y="41106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5316573" y="1959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6764373" y="333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002373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5607861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18781" y="38040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3165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773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218781" y="310340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53165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7737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6218781" y="21754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3165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7737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33096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8875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1641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641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7643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67643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65862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1641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218781" y="171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53165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7737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5532981" y="171829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76569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587589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/>
          <p:cNvSpPr/>
          <p:nvPr/>
        </p:nvSpPr>
        <p:spPr>
          <a:xfrm>
            <a:off x="6410397" y="374002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5164173" y="365803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>
            <a:spLocks noChangeAspect="1"/>
          </p:cNvSpPr>
          <p:nvPr/>
        </p:nvSpPr>
        <p:spPr>
          <a:xfrm>
            <a:off x="6218781" y="357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53165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7737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6447381" y="357697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6444632" y="310483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6444632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6444632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218781" y="28758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3165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7737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6444632" y="287732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335830" y="4701221"/>
            <a:ext cx="4786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Haplotype diversity(der)</a:t>
            </a:r>
          </a:p>
          <a:p>
            <a:r>
              <a:rPr lang="en-US" sz="3600" dirty="0">
                <a:latin typeface="Times New Roman"/>
                <a:cs typeface="Times New Roman"/>
              </a:rPr>
              <a:t>Haplotype diversity(</a:t>
            </a:r>
            <a:r>
              <a:rPr lang="en-US" sz="3600" dirty="0" err="1">
                <a:latin typeface="Times New Roman"/>
                <a:cs typeface="Times New Roman"/>
              </a:rPr>
              <a:t>anc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335830" y="5365958"/>
            <a:ext cx="47868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4584" y="4347794"/>
            <a:ext cx="182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Hap div(</a:t>
            </a:r>
            <a:r>
              <a:rPr lang="en-US" sz="2400" i="1" dirty="0"/>
              <a:t>x</a:t>
            </a:r>
            <a:r>
              <a:rPr lang="en-US" sz="2400" dirty="0"/>
              <a:t>): probability that any two haplotypes bearing the </a:t>
            </a:r>
            <a:r>
              <a:rPr lang="en-US" sz="2400" i="1" dirty="0"/>
              <a:t>x</a:t>
            </a:r>
            <a:r>
              <a:rPr lang="en-US" sz="2400" dirty="0"/>
              <a:t> allele differ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0" y="61773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Must correct for frequency of derived allele</a:t>
            </a:r>
          </a:p>
        </p:txBody>
      </p:sp>
    </p:spTree>
    <p:extLst>
      <p:ext uri="{BB962C8B-B14F-4D97-AF65-F5344CB8AC3E}">
        <p14:creationId xmlns:p14="http://schemas.microsoft.com/office/powerpoint/2010/main" val="224926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E1D1-2701-E10F-4BE3-5BD790D1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23886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_traj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" y="194418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in diploids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07383-CD7C-D145-A1CF-6CF05E3E25CA}"/>
                  </a:ext>
                </a:extLst>
              </p:cNvPr>
              <p:cNvSpPr txBox="1"/>
              <p:nvPr/>
            </p:nvSpPr>
            <p:spPr>
              <a:xfrm>
                <a:off x="790840" y="1610501"/>
                <a:ext cx="37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07383-CD7C-D145-A1CF-6CF05E3E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0" y="1610501"/>
                <a:ext cx="379656" cy="276999"/>
              </a:xfrm>
              <a:prstGeom prst="rect">
                <a:avLst/>
              </a:prstGeom>
              <a:blipFill>
                <a:blip r:embed="rId2"/>
                <a:stretch>
                  <a:fillRect l="-12903" t="-26087" r="-35484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AADD3-DA1F-2F4A-9E4E-253BB5B3E966}"/>
                  </a:ext>
                </a:extLst>
              </p:cNvPr>
              <p:cNvSpPr txBox="1"/>
              <p:nvPr/>
            </p:nvSpPr>
            <p:spPr>
              <a:xfrm>
                <a:off x="780718" y="2426652"/>
                <a:ext cx="18743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AADD3-DA1F-2F4A-9E4E-253BB5B3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8" y="2426652"/>
                <a:ext cx="1874359" cy="276999"/>
              </a:xfrm>
              <a:prstGeom prst="rect">
                <a:avLst/>
              </a:prstGeom>
              <a:blipFill>
                <a:blip r:embed="rId3"/>
                <a:stretch>
                  <a:fillRect l="-67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76685-D0EB-A043-A24E-ADE49F7E5046}"/>
                  </a:ext>
                </a:extLst>
              </p:cNvPr>
              <p:cNvSpPr txBox="1"/>
              <p:nvPr/>
            </p:nvSpPr>
            <p:spPr>
              <a:xfrm>
                <a:off x="1134316" y="1575776"/>
                <a:ext cx="440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 (A</a:t>
                </a:r>
                <a:r>
                  <a:rPr lang="en-US" baseline="-25000" dirty="0"/>
                  <a:t>1</a:t>
                </a:r>
                <a:r>
                  <a:rPr lang="en-US" dirty="0"/>
                  <a:t> allele occurs in a homozygote)*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76685-D0EB-A043-A24E-ADE49F7E5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16" y="1575776"/>
                <a:ext cx="4409349" cy="369332"/>
              </a:xfrm>
              <a:prstGeom prst="rect">
                <a:avLst/>
              </a:prstGeom>
              <a:blipFill>
                <a:blip r:embed="rId4"/>
                <a:stretch>
                  <a:fillRect l="-114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7D652F-0DF0-2946-B662-83A59F7B209B}"/>
                  </a:ext>
                </a:extLst>
              </p:cNvPr>
              <p:cNvSpPr txBox="1"/>
              <p:nvPr/>
            </p:nvSpPr>
            <p:spPr>
              <a:xfrm>
                <a:off x="1248611" y="1922658"/>
                <a:ext cx="461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 Prob (A</a:t>
                </a:r>
                <a:r>
                  <a:rPr lang="en-US" baseline="-25000" dirty="0"/>
                  <a:t>1</a:t>
                </a:r>
                <a:r>
                  <a:rPr lang="en-US" dirty="0"/>
                  <a:t> allele occurs in a heterozygote)*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7D652F-0DF0-2946-B662-83A59F7B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1" y="1922658"/>
                <a:ext cx="4613507" cy="369332"/>
              </a:xfrm>
              <a:prstGeom prst="rect">
                <a:avLst/>
              </a:prstGeom>
              <a:blipFill>
                <a:blip r:embed="rId5"/>
                <a:stretch>
                  <a:fillRect l="-109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33E86D-5416-8842-A3B0-1C707BDD7FA5}"/>
                  </a:ext>
                </a:extLst>
              </p:cNvPr>
              <p:cNvSpPr/>
              <p:nvPr/>
            </p:nvSpPr>
            <p:spPr>
              <a:xfrm>
                <a:off x="5996832" y="1379139"/>
                <a:ext cx="59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33E86D-5416-8842-A3B0-1C707BDD7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32" y="1379139"/>
                <a:ext cx="5995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F1DFC8C-DF57-5240-9FBC-ADAB35DFA5AC}"/>
              </a:ext>
            </a:extLst>
          </p:cNvPr>
          <p:cNvSpPr txBox="1"/>
          <p:nvPr/>
        </p:nvSpPr>
        <p:spPr>
          <a:xfrm>
            <a:off x="6438632" y="1403379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E7CDBA-D6BE-D446-B0AA-B923A18F14CF}"/>
                  </a:ext>
                </a:extLst>
              </p:cNvPr>
              <p:cNvSpPr/>
              <p:nvPr/>
            </p:nvSpPr>
            <p:spPr>
              <a:xfrm>
                <a:off x="6007231" y="1724231"/>
                <a:ext cx="59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E7CDBA-D6BE-D446-B0AA-B923A18F1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231" y="1724231"/>
                <a:ext cx="5995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AB38247-121F-344D-A04C-7C9E855C9BF0}"/>
              </a:ext>
            </a:extLst>
          </p:cNvPr>
          <p:cNvSpPr txBox="1"/>
          <p:nvPr/>
        </p:nvSpPr>
        <p:spPr>
          <a:xfrm>
            <a:off x="6449031" y="174847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2B62A9-923C-CA46-9188-D92E081C4221}"/>
                  </a:ext>
                </a:extLst>
              </p:cNvPr>
              <p:cNvSpPr/>
              <p:nvPr/>
            </p:nvSpPr>
            <p:spPr>
              <a:xfrm>
                <a:off x="5996832" y="2083084"/>
                <a:ext cx="604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2B62A9-923C-CA46-9188-D92E081C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32" y="2083084"/>
                <a:ext cx="6049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29732C-264C-424C-9CF2-6E172965CB85}"/>
              </a:ext>
            </a:extLst>
          </p:cNvPr>
          <p:cNvSpPr txBox="1"/>
          <p:nvPr/>
        </p:nvSpPr>
        <p:spPr>
          <a:xfrm>
            <a:off x="6438632" y="2107324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2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348012-56E5-2843-A7CA-564D6B0E8027}"/>
                  </a:ext>
                </a:extLst>
              </p:cNvPr>
              <p:cNvSpPr txBox="1"/>
              <p:nvPr/>
            </p:nvSpPr>
            <p:spPr>
              <a:xfrm>
                <a:off x="780717" y="2815622"/>
                <a:ext cx="18743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348012-56E5-2843-A7CA-564D6B0E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7" y="2815622"/>
                <a:ext cx="1874359" cy="276999"/>
              </a:xfrm>
              <a:prstGeom prst="rect">
                <a:avLst/>
              </a:prstGeom>
              <a:blipFill>
                <a:blip r:embed="rId9"/>
                <a:stretch>
                  <a:fillRect l="-1342" r="-67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BF3A9F-79CC-5E47-B47D-FDCC2504144C}"/>
                  </a:ext>
                </a:extLst>
              </p:cNvPr>
              <p:cNvSpPr txBox="1"/>
              <p:nvPr/>
            </p:nvSpPr>
            <p:spPr>
              <a:xfrm>
                <a:off x="780717" y="3275801"/>
                <a:ext cx="3964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BF3A9F-79CC-5E47-B47D-FDCC2504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7" y="3275801"/>
                <a:ext cx="3964611" cy="276999"/>
              </a:xfrm>
              <a:prstGeom prst="rect">
                <a:avLst/>
              </a:prstGeom>
              <a:blipFill>
                <a:blip r:embed="rId10"/>
                <a:stretch>
                  <a:fillRect l="-31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2D164-3075-F34F-98E8-AF87FC203FEB}"/>
                  </a:ext>
                </a:extLst>
              </p:cNvPr>
              <p:cNvSpPr txBox="1"/>
              <p:nvPr/>
            </p:nvSpPr>
            <p:spPr>
              <a:xfrm>
                <a:off x="1016167" y="3683058"/>
                <a:ext cx="243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2D164-3075-F34F-98E8-AF87FC2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67" y="3683058"/>
                <a:ext cx="2439449" cy="276999"/>
              </a:xfrm>
              <a:prstGeom prst="rect">
                <a:avLst/>
              </a:prstGeom>
              <a:blipFill>
                <a:blip r:embed="rId11"/>
                <a:stretch>
                  <a:fillRect l="-1036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77879-5FCA-A94F-92BB-22049ABE4712}"/>
                  </a:ext>
                </a:extLst>
              </p:cNvPr>
              <p:cNvSpPr txBox="1"/>
              <p:nvPr/>
            </p:nvSpPr>
            <p:spPr>
              <a:xfrm>
                <a:off x="780716" y="4847689"/>
                <a:ext cx="844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77879-5FCA-A94F-92BB-22049ABE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" y="4847689"/>
                <a:ext cx="844527" cy="276999"/>
              </a:xfrm>
              <a:prstGeom prst="rect">
                <a:avLst/>
              </a:prstGeom>
              <a:blipFill>
                <a:blip r:embed="rId12"/>
                <a:stretch>
                  <a:fillRect l="-2941" r="-441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F81DB-3A05-1548-9CA3-F8C10AC62E07}"/>
                  </a:ext>
                </a:extLst>
              </p:cNvPr>
              <p:cNvSpPr txBox="1"/>
              <p:nvPr/>
            </p:nvSpPr>
            <p:spPr>
              <a:xfrm>
                <a:off x="790840" y="5254946"/>
                <a:ext cx="1360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F81DB-3A05-1548-9CA3-F8C10AC62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0" y="5254946"/>
                <a:ext cx="1360629" cy="276999"/>
              </a:xfrm>
              <a:prstGeom prst="rect">
                <a:avLst/>
              </a:prstGeom>
              <a:blipFill>
                <a:blip r:embed="rId13"/>
                <a:stretch>
                  <a:fillRect l="-1852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55751-E88E-9D4C-B896-37E38D966FD1}"/>
                  </a:ext>
                </a:extLst>
              </p:cNvPr>
              <p:cNvSpPr txBox="1"/>
              <p:nvPr/>
            </p:nvSpPr>
            <p:spPr>
              <a:xfrm>
                <a:off x="780716" y="5662203"/>
                <a:ext cx="1237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55751-E88E-9D4C-B896-37E38D96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" y="5662203"/>
                <a:ext cx="1237710" cy="276999"/>
              </a:xfrm>
              <a:prstGeom prst="rect">
                <a:avLst/>
              </a:prstGeom>
              <a:blipFill>
                <a:blip r:embed="rId14"/>
                <a:stretch>
                  <a:fillRect l="-2041" r="-20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CE07CF-F9DF-7F44-BD85-9A3F0414A088}"/>
                  </a:ext>
                </a:extLst>
              </p:cNvPr>
              <p:cNvSpPr txBox="1"/>
              <p:nvPr/>
            </p:nvSpPr>
            <p:spPr>
              <a:xfrm>
                <a:off x="2785067" y="4858349"/>
                <a:ext cx="20453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CE07CF-F9DF-7F44-BD85-9A3F0414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7" y="4858349"/>
                <a:ext cx="2045303" cy="276999"/>
              </a:xfrm>
              <a:prstGeom prst="rect">
                <a:avLst/>
              </a:prstGeom>
              <a:blipFill>
                <a:blip r:embed="rId15"/>
                <a:stretch>
                  <a:fillRect l="-1235" t="-8696" r="-37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5B6BA0-966E-6546-97BB-46AC25704A3C}"/>
                  </a:ext>
                </a:extLst>
              </p:cNvPr>
              <p:cNvSpPr txBox="1"/>
              <p:nvPr/>
            </p:nvSpPr>
            <p:spPr>
              <a:xfrm>
                <a:off x="2785066" y="5247319"/>
                <a:ext cx="2707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5B6BA0-966E-6546-97BB-46AC2570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6" y="5247319"/>
                <a:ext cx="2707793" cy="276999"/>
              </a:xfrm>
              <a:prstGeom prst="rect">
                <a:avLst/>
              </a:prstGeom>
              <a:blipFill>
                <a:blip r:embed="rId16"/>
                <a:stretch>
                  <a:fillRect l="-935" t="-4545" r="-2804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0DB163E-EC49-0541-A303-190F182BF42F}"/>
                  </a:ext>
                </a:extLst>
              </p:cNvPr>
              <p:cNvSpPr/>
              <p:nvPr/>
            </p:nvSpPr>
            <p:spPr>
              <a:xfrm>
                <a:off x="10399" y="81711"/>
                <a:ext cx="2042739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0DB163E-EC49-0541-A303-190F182BF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" y="81711"/>
                <a:ext cx="2042739" cy="629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5697A4-983D-0546-966E-C1CFDFE6C113}"/>
                  </a:ext>
                </a:extLst>
              </p:cNvPr>
              <p:cNvSpPr txBox="1"/>
              <p:nvPr/>
            </p:nvSpPr>
            <p:spPr>
              <a:xfrm>
                <a:off x="2785066" y="5750555"/>
                <a:ext cx="2391424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5697A4-983D-0546-966E-C1CFDFE6C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6" y="5750555"/>
                <a:ext cx="2391424" cy="537583"/>
              </a:xfrm>
              <a:prstGeom prst="rect">
                <a:avLst/>
              </a:prstGeom>
              <a:blipFill>
                <a:blip r:embed="rId18"/>
                <a:stretch>
                  <a:fillRect l="-15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F31C1526-63D6-E84C-93E4-F8BD168A662B}"/>
              </a:ext>
            </a:extLst>
          </p:cNvPr>
          <p:cNvSpPr/>
          <p:nvPr/>
        </p:nvSpPr>
        <p:spPr>
          <a:xfrm>
            <a:off x="10399" y="81711"/>
            <a:ext cx="2141070" cy="76442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FDCEFA-0F4A-6D4D-B313-0526093096B7}"/>
              </a:ext>
            </a:extLst>
          </p:cNvPr>
          <p:cNvSpPr txBox="1"/>
          <p:nvPr/>
        </p:nvSpPr>
        <p:spPr>
          <a:xfrm>
            <a:off x="5711637" y="3988021"/>
            <a:ext cx="32699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/>
              <a:t>: selection coefficient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: dominance coefficient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/>
              <a:t> : additive/codominant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dominant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recessive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0,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</a:t>
            </a:r>
            <a:r>
              <a:rPr lang="en-US" dirty="0" err="1"/>
              <a:t>overdominant</a:t>
            </a:r>
            <a:endParaRPr lang="en-US" dirty="0"/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1,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</a:t>
            </a:r>
            <a:r>
              <a:rPr lang="en-US" dirty="0" err="1"/>
              <a:t>underdominant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/>
      <p:bldP spid="21" grpId="0"/>
      <p:bldP spid="8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model of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2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Allele frequency change in the fundamental model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/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blipFill>
                <a:blip r:embed="rId2"/>
                <a:stretch>
                  <a:fillRect l="-12000" r="-8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EEC32E-3D42-4540-990F-29DF0C501BF2}"/>
              </a:ext>
            </a:extLst>
          </p:cNvPr>
          <p:cNvSpPr txBox="1"/>
          <p:nvPr/>
        </p:nvSpPr>
        <p:spPr>
          <a:xfrm>
            <a:off x="354330" y="3855976"/>
            <a:ext cx="321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fitness of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 alleles: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/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blipFill>
                <a:blip r:embed="rId3"/>
                <a:stretch>
                  <a:fillRect l="-3361" t="-26087" r="-84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E220-1623-604E-B6B5-1EEAEB47BE30}"/>
              </a:ext>
            </a:extLst>
          </p:cNvPr>
          <p:cNvSpPr txBox="1"/>
          <p:nvPr/>
        </p:nvSpPr>
        <p:spPr>
          <a:xfrm>
            <a:off x="354330" y="3128266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population fitness: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6C616-F6E3-A74D-904E-02D5984C9BCE}"/>
              </a:ext>
            </a:extLst>
          </p:cNvPr>
          <p:cNvSpPr txBox="1"/>
          <p:nvPr/>
        </p:nvSpPr>
        <p:spPr>
          <a:xfrm>
            <a:off x="354330" y="240055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2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/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7692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8A54367-A4A2-8E42-9B2D-E9DA9F57C6EB}"/>
              </a:ext>
            </a:extLst>
          </p:cNvPr>
          <p:cNvSpPr txBox="1"/>
          <p:nvPr/>
        </p:nvSpPr>
        <p:spPr>
          <a:xfrm>
            <a:off x="354330" y="167284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1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/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7692" r="-769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/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blipFill>
                <a:blip r:embed="rId6"/>
                <a:stretch>
                  <a:fillRect l="-7407" r="-370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C23311D-C6F2-0C40-B8CF-764E76E03668}"/>
              </a:ext>
            </a:extLst>
          </p:cNvPr>
          <p:cNvSpPr txBox="1"/>
          <p:nvPr/>
        </p:nvSpPr>
        <p:spPr>
          <a:xfrm>
            <a:off x="3920004" y="405822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ECB91-EDF8-0E4A-A41D-8E70BE9ADC4D}"/>
              </a:ext>
            </a:extLst>
          </p:cNvPr>
          <p:cNvSpPr txBox="1"/>
          <p:nvPr/>
        </p:nvSpPr>
        <p:spPr>
          <a:xfrm>
            <a:off x="354330" y="4895849"/>
            <a:ext cx="391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A</a:t>
            </a:r>
            <a:r>
              <a:rPr lang="en-US" baseline="-25000" dirty="0"/>
              <a:t>1</a:t>
            </a:r>
            <a:r>
              <a:rPr lang="en-US" dirty="0"/>
              <a:t> in the next generation: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/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blipFill>
                <a:blip r:embed="rId7"/>
                <a:stretch>
                  <a:fillRect l="-9091" r="-129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7EB158-DC39-8F4B-9F10-C4D2DB2F3BB7}"/>
              </a:ext>
            </a:extLst>
          </p:cNvPr>
          <p:cNvSpPr txBox="1"/>
          <p:nvPr/>
        </p:nvSpPr>
        <p:spPr>
          <a:xfrm>
            <a:off x="354330" y="5647886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Per-generation change in frequency of A</a:t>
            </a:r>
            <a:r>
              <a:rPr lang="en-US" baseline="-25000" dirty="0"/>
              <a:t>1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/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blipFill>
                <a:blip r:embed="rId8"/>
                <a:stretch>
                  <a:fillRect l="-4396" r="-54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6E6DEC-E28B-5945-BA2F-9F483E57A7F1}"/>
                  </a:ext>
                </a:extLst>
              </p:cNvPr>
              <p:cNvSpPr txBox="1"/>
              <p:nvPr/>
            </p:nvSpPr>
            <p:spPr>
              <a:xfrm>
                <a:off x="6088283" y="3584684"/>
                <a:ext cx="1940403" cy="1015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1.05,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=1</a:t>
                </a:r>
              </a:p>
              <a:p>
                <a:endParaRPr lang="en-US" dirty="0"/>
              </a:p>
              <a:p>
                <a:r>
                  <a:rPr lang="en-US" dirty="0"/>
                  <a:t>	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=1.05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6E6DEC-E28B-5945-BA2F-9F483E57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83" y="3584684"/>
                <a:ext cx="1940403" cy="1015086"/>
              </a:xfrm>
              <a:prstGeom prst="rect">
                <a:avLst/>
              </a:prstGeom>
              <a:blipFill>
                <a:blip r:embed="rId9"/>
                <a:stretch>
                  <a:fillRect l="-2597" t="-2469" r="-1299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09F2B9-669C-9349-B4CC-4CE3896CF8B6}"/>
                  </a:ext>
                </a:extLst>
              </p:cNvPr>
              <p:cNvSpPr txBox="1"/>
              <p:nvPr/>
            </p:nvSpPr>
            <p:spPr>
              <a:xfrm>
                <a:off x="6346387" y="4844264"/>
                <a:ext cx="223881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1.05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09F2B9-669C-9349-B4CC-4CE3896CF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87" y="4844264"/>
                <a:ext cx="2238818" cy="524182"/>
              </a:xfrm>
              <a:prstGeom prst="rect">
                <a:avLst/>
              </a:prstGeom>
              <a:blipFill>
                <a:blip r:embed="rId10"/>
                <a:stretch>
                  <a:fillRect l="-2260" t="-2381" r="-22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8E5F8-E4CC-E043-9859-AD36CFD2BC39}"/>
                  </a:ext>
                </a:extLst>
              </p:cNvPr>
              <p:cNvSpPr txBox="1"/>
              <p:nvPr/>
            </p:nvSpPr>
            <p:spPr>
              <a:xfrm>
                <a:off x="6346387" y="5646063"/>
                <a:ext cx="1780552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∗1.05 −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8E5F8-E4CC-E043-9859-AD36CFD2B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87" y="5646063"/>
                <a:ext cx="1780552" cy="575414"/>
              </a:xfrm>
              <a:prstGeom prst="rect">
                <a:avLst/>
              </a:prstGeom>
              <a:blipFill>
                <a:blip r:embed="rId11"/>
                <a:stretch>
                  <a:fillRect l="-2128" t="-2128" r="-283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3" grpId="0"/>
      <p:bldP spid="14" grpId="0"/>
      <p:bldP spid="15" grpId="0"/>
      <p:bldP spid="16" grpId="0"/>
      <p:bldP spid="17" grpId="0"/>
      <p:bldP spid="18" grpId="0"/>
      <p:bldP spid="8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2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Allele frequency change in the fundamental model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/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blipFill>
                <a:blip r:embed="rId2"/>
                <a:stretch>
                  <a:fillRect l="-12000" r="-8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EEC32E-3D42-4540-990F-29DF0C501BF2}"/>
              </a:ext>
            </a:extLst>
          </p:cNvPr>
          <p:cNvSpPr txBox="1"/>
          <p:nvPr/>
        </p:nvSpPr>
        <p:spPr>
          <a:xfrm>
            <a:off x="354330" y="3855976"/>
            <a:ext cx="321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fitness of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 alleles: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/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blipFill>
                <a:blip r:embed="rId3"/>
                <a:stretch>
                  <a:fillRect l="-3361" t="-26087" r="-84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E220-1623-604E-B6B5-1EEAEB47BE30}"/>
              </a:ext>
            </a:extLst>
          </p:cNvPr>
          <p:cNvSpPr txBox="1"/>
          <p:nvPr/>
        </p:nvSpPr>
        <p:spPr>
          <a:xfrm>
            <a:off x="354330" y="3128266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population fitness: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6C616-F6E3-A74D-904E-02D5984C9BCE}"/>
              </a:ext>
            </a:extLst>
          </p:cNvPr>
          <p:cNvSpPr txBox="1"/>
          <p:nvPr/>
        </p:nvSpPr>
        <p:spPr>
          <a:xfrm>
            <a:off x="354330" y="240055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2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/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7692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8A54367-A4A2-8E42-9B2D-E9DA9F57C6EB}"/>
              </a:ext>
            </a:extLst>
          </p:cNvPr>
          <p:cNvSpPr txBox="1"/>
          <p:nvPr/>
        </p:nvSpPr>
        <p:spPr>
          <a:xfrm>
            <a:off x="354330" y="167284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1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/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7692" r="-769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/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blipFill>
                <a:blip r:embed="rId6"/>
                <a:stretch>
                  <a:fillRect l="-7407" r="-370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C23311D-C6F2-0C40-B8CF-764E76E03668}"/>
              </a:ext>
            </a:extLst>
          </p:cNvPr>
          <p:cNvSpPr txBox="1"/>
          <p:nvPr/>
        </p:nvSpPr>
        <p:spPr>
          <a:xfrm>
            <a:off x="3920004" y="405822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ECB91-EDF8-0E4A-A41D-8E70BE9ADC4D}"/>
              </a:ext>
            </a:extLst>
          </p:cNvPr>
          <p:cNvSpPr txBox="1"/>
          <p:nvPr/>
        </p:nvSpPr>
        <p:spPr>
          <a:xfrm>
            <a:off x="354330" y="4895849"/>
            <a:ext cx="391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A</a:t>
            </a:r>
            <a:r>
              <a:rPr lang="en-US" baseline="-25000" dirty="0"/>
              <a:t>1</a:t>
            </a:r>
            <a:r>
              <a:rPr lang="en-US" dirty="0"/>
              <a:t> in the next generation: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/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blipFill>
                <a:blip r:embed="rId7"/>
                <a:stretch>
                  <a:fillRect l="-9091" r="-129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7EB158-DC39-8F4B-9F10-C4D2DB2F3BB7}"/>
              </a:ext>
            </a:extLst>
          </p:cNvPr>
          <p:cNvSpPr txBox="1"/>
          <p:nvPr/>
        </p:nvSpPr>
        <p:spPr>
          <a:xfrm>
            <a:off x="354330" y="5647886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Per-generation change in frequency of A</a:t>
            </a:r>
            <a:r>
              <a:rPr lang="en-US" baseline="-25000" dirty="0"/>
              <a:t>1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/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blipFill>
                <a:blip r:embed="rId8"/>
                <a:stretch>
                  <a:fillRect l="-4396" r="-54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962D8F-6DA8-2C42-94EC-FA24F24D6768}"/>
                  </a:ext>
                </a:extLst>
              </p:cNvPr>
              <p:cNvSpPr/>
              <p:nvPr/>
            </p:nvSpPr>
            <p:spPr>
              <a:xfrm>
                <a:off x="6240260" y="1309559"/>
                <a:ext cx="1621919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962D8F-6DA8-2C42-94EC-FA24F24D6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60" y="1309559"/>
                <a:ext cx="1621919" cy="5648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EBE64E-65CE-7546-ABC8-E6F156B82DDE}"/>
                  </a:ext>
                </a:extLst>
              </p:cNvPr>
              <p:cNvSpPr/>
              <p:nvPr/>
            </p:nvSpPr>
            <p:spPr>
              <a:xfrm>
                <a:off x="6564666" y="1992190"/>
                <a:ext cx="1450718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EBE64E-65CE-7546-ABC8-E6F156B82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1992190"/>
                <a:ext cx="1450718" cy="603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3B9C15-FF26-474D-B1AC-3DA745FD7D96}"/>
                  </a:ext>
                </a:extLst>
              </p:cNvPr>
              <p:cNvSpPr/>
              <p:nvPr/>
            </p:nvSpPr>
            <p:spPr>
              <a:xfrm>
                <a:off x="6564666" y="2667836"/>
                <a:ext cx="1514838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3B9C15-FF26-474D-B1AC-3DA745FD7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2667836"/>
                <a:ext cx="1514838" cy="619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C61C11-06C4-9749-8781-8D8D34DE8585}"/>
                  </a:ext>
                </a:extLst>
              </p:cNvPr>
              <p:cNvSpPr/>
              <p:nvPr/>
            </p:nvSpPr>
            <p:spPr>
              <a:xfrm>
                <a:off x="6564666" y="3413544"/>
                <a:ext cx="2403800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C61C11-06C4-9749-8781-8D8D34DE8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3413544"/>
                <a:ext cx="2403800" cy="619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D94389-1544-EA46-ACDA-1DC59A78A1BC}"/>
                  </a:ext>
                </a:extLst>
              </p:cNvPr>
              <p:cNvSpPr/>
              <p:nvPr/>
            </p:nvSpPr>
            <p:spPr>
              <a:xfrm>
                <a:off x="6564666" y="4189255"/>
                <a:ext cx="2435602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D94389-1544-EA46-ACDA-1DC59A78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4189255"/>
                <a:ext cx="2435602" cy="630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E3212C-EEC3-C441-88B1-642D4262E874}"/>
                  </a:ext>
                </a:extLst>
              </p:cNvPr>
              <p:cNvSpPr/>
              <p:nvPr/>
            </p:nvSpPr>
            <p:spPr>
              <a:xfrm>
                <a:off x="6309710" y="5750468"/>
                <a:ext cx="2042739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E3212C-EEC3-C441-88B1-642D4262E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710" y="5750468"/>
                <a:ext cx="2042739" cy="629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D3C67A-93B0-D648-9E85-E5B7808A3438}"/>
                  </a:ext>
                </a:extLst>
              </p:cNvPr>
              <p:cNvSpPr/>
              <p:nvPr/>
            </p:nvSpPr>
            <p:spPr>
              <a:xfrm>
                <a:off x="6564666" y="4948344"/>
                <a:ext cx="1834028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D3C67A-93B0-D648-9E85-E5B7808A3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4948344"/>
                <a:ext cx="1834028" cy="630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CB406D-5A1A-C746-98F9-98F9950DF2FC}"/>
              </a:ext>
            </a:extLst>
          </p:cNvPr>
          <p:cNvSpPr/>
          <p:nvPr/>
        </p:nvSpPr>
        <p:spPr>
          <a:xfrm>
            <a:off x="4509635" y="5578838"/>
            <a:ext cx="1324006" cy="52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D7B8-08A5-8DB8-BED3-FFA80C54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allele frequency trajectory of a beneficial mutation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2B1EA-5A38-F934-D672-17383CFDF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56"/>
          <a:stretch/>
        </p:blipFill>
        <p:spPr>
          <a:xfrm>
            <a:off x="1390844" y="1417638"/>
            <a:ext cx="6362311" cy="4850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9B75B-372C-283B-69CC-901D6C49FA9A}"/>
              </a:ext>
            </a:extLst>
          </p:cNvPr>
          <p:cNvSpPr txBox="1"/>
          <p:nvPr/>
        </p:nvSpPr>
        <p:spPr>
          <a:xfrm>
            <a:off x="4222300" y="600681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(in generations)</a:t>
            </a:r>
          </a:p>
        </p:txBody>
      </p:sp>
    </p:spTree>
    <p:extLst>
      <p:ext uri="{BB962C8B-B14F-4D97-AF65-F5344CB8AC3E}">
        <p14:creationId xmlns:p14="http://schemas.microsoft.com/office/powerpoint/2010/main" val="194059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+ Drift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232"/>
          <a:stretch/>
        </p:blipFill>
        <p:spPr>
          <a:xfrm>
            <a:off x="2343454" y="1557282"/>
            <a:ext cx="4532339" cy="4018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8350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most new beneficial alleles will never make it this far</a:t>
            </a:r>
            <a:r>
              <a:rPr lang="mr-IN" sz="2800" dirty="0"/>
              <a:t>…</a:t>
            </a:r>
            <a:endParaRPr lang="en-US" sz="2800" dirty="0"/>
          </a:p>
          <a:p>
            <a:pPr algn="ctr"/>
            <a:r>
              <a:rPr lang="en-US" sz="2800" dirty="0"/>
              <a:t>P(fixation) = ~2</a:t>
            </a:r>
            <a:r>
              <a:rPr lang="en-US" sz="28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9039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natural selection in the genome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0" y="1118932"/>
            <a:ext cx="8241267" cy="4726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1" y="5890303"/>
            <a:ext cx="9079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What if all we have is genomic data from one time point?</a:t>
            </a:r>
          </a:p>
        </p:txBody>
      </p:sp>
      <p:sp>
        <p:nvSpPr>
          <p:cNvPr id="7" name="Rectangle 6"/>
          <p:cNvSpPr/>
          <p:nvPr/>
        </p:nvSpPr>
        <p:spPr>
          <a:xfrm>
            <a:off x="7497277" y="1417638"/>
            <a:ext cx="198908" cy="3983085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4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a single adaptive fixation has a profound effect on diversity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95500"/>
            <a:ext cx="8820333" cy="4036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125" y="6381750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Maynard Smith and </a:t>
            </a:r>
            <a:r>
              <a:rPr lang="en-US" dirty="0" err="1"/>
              <a:t>Haigh</a:t>
            </a:r>
            <a:r>
              <a:rPr lang="en-US" dirty="0"/>
              <a:t> (1974)</a:t>
            </a:r>
          </a:p>
        </p:txBody>
      </p:sp>
    </p:spTree>
    <p:extLst>
      <p:ext uri="{BB962C8B-B14F-4D97-AF65-F5344CB8AC3E}">
        <p14:creationId xmlns:p14="http://schemas.microsoft.com/office/powerpoint/2010/main" val="206026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787</Words>
  <Application>Microsoft Macintosh PowerPoint</Application>
  <PresentationFormat>On-screen Show (4:3)</PresentationFormat>
  <Paragraphs>134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Office Theme</vt:lpstr>
      <vt:lpstr>Natural selection and adaptation</vt:lpstr>
      <vt:lpstr>Frequency of medionigra allele in the European scarlet tiger moth</vt:lpstr>
      <vt:lpstr>Fundamental model of selection</vt:lpstr>
      <vt:lpstr>Allele frequency change in the fundamental model of selection</vt:lpstr>
      <vt:lpstr>Allele frequency change in the fundamental model of selection</vt:lpstr>
      <vt:lpstr>The allele frequency trajectory of a beneficial mutation</vt:lpstr>
      <vt:lpstr>Selection + Drift</vt:lpstr>
      <vt:lpstr>Detecting natural selection in the genome</vt:lpstr>
      <vt:lpstr>But, a single adaptive fixation has a profound effect on diversity</vt:lpstr>
      <vt:lpstr>Sweeps produce low- and high-frequency derived alleles</vt:lpstr>
      <vt:lpstr>One way to find sweeps: use the SFS</vt:lpstr>
      <vt:lpstr>PowerPoint Presentation</vt:lpstr>
      <vt:lpstr>Strong selection on skin pigmentation in Europeans</vt:lpstr>
      <vt:lpstr>Recent local adaptation</vt:lpstr>
      <vt:lpstr>FST and local adaptation</vt:lpstr>
      <vt:lpstr>FST and local adaptation</vt:lpstr>
      <vt:lpstr>Elevated FST at nonsynonymous sites in humans</vt:lpstr>
      <vt:lpstr>Elevated FST at a lactase persistence SNP</vt:lpstr>
      <vt:lpstr>Local adaptation in Drosophila</vt:lpstr>
      <vt:lpstr>A massive duplication differentiated between Queensland and Tasmania</vt:lpstr>
      <vt:lpstr>Ongoing selective sweeps</vt:lpstr>
      <vt:lpstr>Ongoing selective sweeps</vt:lpstr>
      <vt:lpstr>Ongoing selective sweeps</vt:lpstr>
      <vt:lpstr>Fin</vt:lpstr>
      <vt:lpstr>PowerPoint Presentation</vt:lpstr>
      <vt:lpstr>Selection in diploids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Selection I</dc:title>
  <dc:creator>Dan Schrider</dc:creator>
  <cp:lastModifiedBy>Schrider, Dan</cp:lastModifiedBy>
  <cp:revision>331</cp:revision>
  <dcterms:created xsi:type="dcterms:W3CDTF">2018-09-03T16:36:00Z</dcterms:created>
  <dcterms:modified xsi:type="dcterms:W3CDTF">2024-05-13T14:32:23Z</dcterms:modified>
</cp:coreProperties>
</file>